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257" r:id="rId11"/>
    <p:sldId id="258" r:id="rId12"/>
    <p:sldId id="259" r:id="rId13"/>
    <p:sldId id="260" r:id="rId14"/>
    <p:sldId id="261" r:id="rId15"/>
    <p:sldId id="262" r:id="rId16"/>
    <p:sldId id="263" r:id="rId17"/>
    <p:sldId id="264" r:id="rId18"/>
    <p:sldId id="26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6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144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158B95-4CF9-43A6-9066-8C025B146548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20/05/2024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05A49-B8B3-424D-8B37-637C0C26C03A}" type="slidenum">
              <a:rPr kumimoji="0" lang="en-GB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07275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158B95-4CF9-43A6-9066-8C025B146548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20/05/2024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05A49-B8B3-424D-8B37-637C0C26C03A}" type="slidenum">
              <a:rPr kumimoji="0" lang="en-GB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0465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 smtClean="0"/>
              <a:t>American History and Politics</a:t>
            </a:r>
            <a:br>
              <a:rPr lang="en-US" dirty="0" smtClean="0"/>
            </a:br>
            <a:r>
              <a:rPr lang="en-US" dirty="0" smtClean="0"/>
              <a:t>Session 1: Pre Columbian America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The First Americans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Native American cultures 1493</a:t>
            </a:r>
          </a:p>
          <a:p>
            <a:pPr lvl="0"/>
            <a:endParaRPr lang="en-US" dirty="0" smtClean="0"/>
          </a:p>
          <a:p>
            <a:pPr lvl="0"/>
            <a:r>
              <a:rPr lang="en-US" dirty="0" smtClean="0"/>
              <a:t>The W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158B95-4CF9-43A6-9066-8C025B146548}" type="datetimeFigureOut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20/05/2024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E05A49-B8B3-424D-8B37-637C0C26C03A}" type="slidenum">
              <a:rPr kumimoji="0" lang="en-GB" sz="2000" b="0" i="0" u="none" strike="noStrike" kern="1200" cap="none" spc="0" normalizeH="0" baseline="0" noProof="0" smtClean="0">
                <a:ln>
                  <a:noFill/>
                </a:ln>
                <a:solidFill>
                  <a:srgbClr val="FEFFFF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FEFFFF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202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1797" y="2827814"/>
            <a:ext cx="8911687" cy="1280890"/>
          </a:xfrm>
        </p:spPr>
        <p:txBody>
          <a:bodyPr/>
          <a:lstStyle/>
          <a:p>
            <a:r>
              <a:rPr lang="en-GB" dirty="0" smtClean="0"/>
              <a:t>Talk 21: Triumph of Capital</a:t>
            </a:r>
            <a:r>
              <a:rPr lang="en-GB" smtClean="0"/>
              <a:t/>
            </a:r>
            <a:br>
              <a:rPr lang="en-GB" smtClean="0"/>
            </a:br>
            <a:r>
              <a:rPr lang="en-GB" smtClean="0"/>
              <a:t>			Part Three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05424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02828" y="329821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New York city 1897</a:t>
            </a:r>
            <a:endParaRPr lang="en-GB" dirty="0"/>
          </a:p>
        </p:txBody>
      </p:sp>
      <p:pic>
        <p:nvPicPr>
          <p:cNvPr id="2050" name="Picture 2" descr="https://www.historydefined.net/wp-content/uploads/2024/03/431708214_818826600290927_6666401267909461909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02" y="1209964"/>
            <a:ext cx="11851698" cy="5648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515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0198" y="162292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Rural life….1888</a:t>
            </a:r>
            <a:endParaRPr lang="en-GB" dirty="0"/>
          </a:p>
        </p:txBody>
      </p:sp>
      <p:pic>
        <p:nvPicPr>
          <p:cNvPr id="3074" name="Picture 2" descr="https://www.historydefined.net/wp-content/uploads/2024/03/428601282_807588764748044_3410139181715257583_n-961x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964" y="1366982"/>
            <a:ext cx="11998036" cy="549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345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48343" y="494801"/>
            <a:ext cx="8911687" cy="1280890"/>
          </a:xfrm>
        </p:spPr>
        <p:txBody>
          <a:bodyPr/>
          <a:lstStyle/>
          <a:p>
            <a:r>
              <a:rPr lang="en-GB" dirty="0" smtClean="0"/>
              <a:t>Women at work: bottling factory 1897</a:t>
            </a:r>
            <a:endParaRPr lang="en-GB" dirty="0"/>
          </a:p>
        </p:txBody>
      </p:sp>
      <p:pic>
        <p:nvPicPr>
          <p:cNvPr id="4098" name="Picture 2" descr="https://www.historydefined.net/wp-content/uploads/2024/03/419215976_782786350561619_8748763241279443433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92" y="1314449"/>
            <a:ext cx="12082608" cy="554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7118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34671" y="100408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“Newsies”….1897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8368" y="768096"/>
            <a:ext cx="11535598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21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5979" y="208473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New York slums… 1898</a:t>
            </a:r>
            <a:endParaRPr lang="en-GB" dirty="0"/>
          </a:p>
        </p:txBody>
      </p:sp>
      <p:sp>
        <p:nvSpPr>
          <p:cNvPr id="4" name="AutoShape 2" descr="https://www.historydefined.net/wp-content/uploads/2024/03/59k2jng21bj41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68680"/>
            <a:ext cx="11804073" cy="598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574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6349" y="340646"/>
            <a:ext cx="8911687" cy="1280890"/>
          </a:xfrm>
        </p:spPr>
        <p:txBody>
          <a:bodyPr/>
          <a:lstStyle/>
          <a:p>
            <a:r>
              <a:rPr lang="en-GB" dirty="0" smtClean="0"/>
              <a:t>Strolling through Marshall Texas 1899</a:t>
            </a:r>
            <a:endParaRPr lang="en-GB" dirty="0"/>
          </a:p>
        </p:txBody>
      </p:sp>
      <p:pic>
        <p:nvPicPr>
          <p:cNvPr id="2050" name="Picture 2" descr="https://www.historydefined.net/wp-content/uploads/2024/03/426543844_804687185038202_6612801498840602265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862" y="1298447"/>
            <a:ext cx="12088242" cy="5688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61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4198" y="291601"/>
            <a:ext cx="8911687" cy="1280890"/>
          </a:xfrm>
        </p:spPr>
        <p:txBody>
          <a:bodyPr/>
          <a:lstStyle/>
          <a:p>
            <a:r>
              <a:rPr lang="en-GB" dirty="0" smtClean="0"/>
              <a:t>Ladies of fashion</a:t>
            </a:r>
            <a:endParaRPr lang="en-GB" dirty="0"/>
          </a:p>
        </p:txBody>
      </p:sp>
      <p:sp>
        <p:nvSpPr>
          <p:cNvPr id="4" name="AutoShape 2" descr="1890s Vintage Glamour of Women's Fashion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655" y="1051034"/>
            <a:ext cx="11231418" cy="556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2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0"/>
            <a:ext cx="12009120" cy="1280890"/>
          </a:xfrm>
        </p:spPr>
        <p:txBody>
          <a:bodyPr/>
          <a:lstStyle/>
          <a:p>
            <a:r>
              <a:rPr lang="en-GB" dirty="0" smtClean="0"/>
              <a:t>By the beach 1897 (“Say that again and I’ll dip you”)</a:t>
            </a:r>
            <a:endParaRPr lang="en-GB" dirty="0"/>
          </a:p>
        </p:txBody>
      </p:sp>
      <p:pic>
        <p:nvPicPr>
          <p:cNvPr id="1026" name="Picture 2" descr="https://www.historydefined.net/wp-content/uploads/2024/03/416855029_778218271018427_8927523276410302259_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48" y="1060704"/>
            <a:ext cx="12106656" cy="5888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43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0089" y="2393001"/>
            <a:ext cx="8911687" cy="1280890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America 1896…..Optimistic, invincible, prosperous…ready to grab its place in the world…..how….subject of next talk.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0137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20357" y="294926"/>
            <a:ext cx="8911687" cy="1280890"/>
          </a:xfrm>
        </p:spPr>
        <p:txBody>
          <a:bodyPr/>
          <a:lstStyle/>
          <a:p>
            <a:pPr algn="ctr"/>
            <a:r>
              <a:rPr lang="en-GB" dirty="0" smtClean="0"/>
              <a:t>“Consequential” Election of 1896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1261872" y="3438144"/>
            <a:ext cx="3199915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Republicans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Gold Standard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Big business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Pro immigration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Empire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60208" y="3572256"/>
            <a:ext cx="3323346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Democrats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Silver/ Gold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Regulation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Anti immigration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 Anti Empire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</a:t>
            </a:r>
            <a:r>
              <a:rPr kumimoji="0" lang="en-GB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/>
                <a:ea typeface="+mn-ea"/>
                <a:cs typeface="+mn-cs"/>
              </a:rPr>
              <a:t>  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97864" y="1490472"/>
            <a:ext cx="610819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McKinley, 54 years old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….solid, conservative, safe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16624" y="1395984"/>
            <a:ext cx="58643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Bryan, 36 years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old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 passionate, Radical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different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…”free silver”…unlimited purchases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623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5805" y="-70834"/>
            <a:ext cx="8911687" cy="1280890"/>
          </a:xfrm>
        </p:spPr>
        <p:txBody>
          <a:bodyPr/>
          <a:lstStyle/>
          <a:p>
            <a:r>
              <a:rPr lang="en-GB" dirty="0" smtClean="0"/>
              <a:t>Bryan campaign across US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3504"/>
            <a:ext cx="12192000" cy="625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014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3665" y="331502"/>
            <a:ext cx="9593516" cy="1280890"/>
          </a:xfrm>
        </p:spPr>
        <p:txBody>
          <a:bodyPr/>
          <a:lstStyle/>
          <a:p>
            <a:r>
              <a:rPr lang="en-GB" dirty="0" smtClean="0"/>
              <a:t>Pro Bryan Poster….”rule by the People!”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6954" y="905256"/>
            <a:ext cx="11734253" cy="595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70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39813" y="148622"/>
            <a:ext cx="8911687" cy="1280890"/>
          </a:xfrm>
        </p:spPr>
        <p:txBody>
          <a:bodyPr/>
          <a:lstStyle/>
          <a:p>
            <a:r>
              <a:rPr lang="en-GB" dirty="0" smtClean="0"/>
              <a:t>McKinley….patriotism, Empire, safety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294" y="923544"/>
            <a:ext cx="12025858" cy="593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7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Anti Bryan cartoon</a:t>
            </a:r>
            <a:endParaRPr lang="en-GB" dirty="0"/>
          </a:p>
        </p:txBody>
      </p:sp>
      <p:pic>
        <p:nvPicPr>
          <p:cNvPr id="3074" name="Picture 2" descr="https://upload.wikimedia.org/wikipedia/commons/thumb/8/82/Bryan%2C_Judge_magazine%2C_1896.jpg/1280px-Bryan%2C_Judge_magazine%2C_18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871" y="1668462"/>
            <a:ext cx="11841353" cy="4951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363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12" y="1434946"/>
            <a:ext cx="11142857" cy="54230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74521" y="75470"/>
            <a:ext cx="9684956" cy="1280890"/>
          </a:xfrm>
        </p:spPr>
        <p:txBody>
          <a:bodyPr/>
          <a:lstStyle/>
          <a:p>
            <a:r>
              <a:rPr lang="en-GB" dirty="0" smtClean="0"/>
              <a:t>Anti Bryan cartoon….ridicule new “prince”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9104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0432" y="340646"/>
            <a:ext cx="10398189" cy="1280890"/>
          </a:xfrm>
        </p:spPr>
        <p:txBody>
          <a:bodyPr/>
          <a:lstStyle/>
          <a:p>
            <a:r>
              <a:rPr lang="en-GB" dirty="0" smtClean="0"/>
              <a:t>Anti Bryan Cartoon…leading country to ruin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168" y="1517904"/>
            <a:ext cx="11795759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89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0085" y="230918"/>
            <a:ext cx="8911687" cy="628618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And the result</a:t>
            </a:r>
            <a:endParaRPr lang="en-GB" dirty="0"/>
          </a:p>
        </p:txBody>
      </p:sp>
      <p:pic>
        <p:nvPicPr>
          <p:cNvPr id="4098" name="Picture 2" descr="https://upload.wikimedia.org/wikipedia/commons/thumb/7/74/ElectoralCollege1896.svg/350px-ElectoralCollege1896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504" y="1252728"/>
            <a:ext cx="6528815" cy="5532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51192" y="466344"/>
            <a:ext cx="48371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McKinley…sound money,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Conservatism Empire beat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Inflation &amp; change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251192" y="1847088"/>
            <a:ext cx="48371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McKinley 7 million votes, 51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Bryan 6 million 47%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06056" y="5220545"/>
            <a:ext cx="52974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Capital has triumphed….for now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Business in control Safety, prosperity the goal ….Empire the reward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214616" y="4014216"/>
            <a:ext cx="533511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Republicans established as party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Of business/ sound finance  &amp; Empire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02494" y="2923032"/>
            <a:ext cx="547297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Democrats now party of “working man”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&amp; Reform….and white supremacy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7458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3" grpId="0"/>
      <p:bldP spid="8" grpId="0"/>
    </p:bldLst>
  </p:timing>
</p:sld>
</file>

<file path=ppt/theme/theme1.xml><?xml version="1.0" encoding="utf-8"?>
<a:theme xmlns:a="http://schemas.openxmlformats.org/drawingml/2006/main" name="Wisp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239</Words>
  <Application>Microsoft Office PowerPoint</Application>
  <PresentationFormat>Widescreen</PresentationFormat>
  <Paragraphs>46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Century Gothic</vt:lpstr>
      <vt:lpstr>Wingdings 3</vt:lpstr>
      <vt:lpstr>Wisp</vt:lpstr>
      <vt:lpstr>Talk 21: Triumph of Capital    Part Three</vt:lpstr>
      <vt:lpstr>“Consequential” Election of 1896</vt:lpstr>
      <vt:lpstr>Bryan campaign across US</vt:lpstr>
      <vt:lpstr>Pro Bryan Poster….”rule by the People!”</vt:lpstr>
      <vt:lpstr>McKinley….patriotism, Empire, safety</vt:lpstr>
      <vt:lpstr>Anti Bryan cartoon</vt:lpstr>
      <vt:lpstr>Anti Bryan cartoon….ridicule new “prince”</vt:lpstr>
      <vt:lpstr>Anti Bryan Cartoon…leading country to ruin</vt:lpstr>
      <vt:lpstr>And the result</vt:lpstr>
      <vt:lpstr>New York city 1897</vt:lpstr>
      <vt:lpstr>Rural life….1888</vt:lpstr>
      <vt:lpstr>Women at work: bottling factory 1897</vt:lpstr>
      <vt:lpstr>“Newsies”….1897</vt:lpstr>
      <vt:lpstr>New York slums… 1898</vt:lpstr>
      <vt:lpstr>Strolling through Marshall Texas 1899</vt:lpstr>
      <vt:lpstr>Ladies of fashion</vt:lpstr>
      <vt:lpstr>By the beach 1897 (“Say that again and I’ll dip you”)</vt:lpstr>
      <vt:lpstr>America 1896…..Optimistic, invincible, prosperous…ready to grab its place in the world…..how….subject of next talk.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Talk 21: Triumph of Capital Part Three: “Images of the 1890’s”</dc:title>
  <dc:creator>Stephen</dc:creator>
  <cp:lastModifiedBy>Stephen</cp:lastModifiedBy>
  <cp:revision>2</cp:revision>
  <dcterms:created xsi:type="dcterms:W3CDTF">2024-05-20T12:44:04Z</dcterms:created>
  <dcterms:modified xsi:type="dcterms:W3CDTF">2024-05-20T12:48:26Z</dcterms:modified>
</cp:coreProperties>
</file>